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40" r:id="rId5"/>
    <p:sldMasterId id="2147483707" r:id="rId6"/>
  </p:sldMasterIdLst>
  <p:notesMasterIdLst>
    <p:notesMasterId r:id="rId20"/>
  </p:notesMasterIdLst>
  <p:handoutMasterIdLst>
    <p:handoutMasterId r:id="rId21"/>
  </p:handoutMasterIdLst>
  <p:sldIdLst>
    <p:sldId id="256" r:id="rId7"/>
    <p:sldId id="283" r:id="rId8"/>
    <p:sldId id="282" r:id="rId9"/>
    <p:sldId id="281" r:id="rId10"/>
    <p:sldId id="298" r:id="rId11"/>
    <p:sldId id="287" r:id="rId12"/>
    <p:sldId id="285" r:id="rId13"/>
    <p:sldId id="288" r:id="rId14"/>
    <p:sldId id="289" r:id="rId15"/>
    <p:sldId id="290" r:id="rId16"/>
    <p:sldId id="291" r:id="rId17"/>
    <p:sldId id="296" r:id="rId18"/>
    <p:sldId id="29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1F2F2"/>
    <a:srgbClr val="AAAAAA"/>
    <a:srgbClr val="929292"/>
    <a:srgbClr val="F9F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7" autoAdjust="0"/>
    <p:restoredTop sz="93979" autoAdjust="0"/>
  </p:normalViewPr>
  <p:slideViewPr>
    <p:cSldViewPr snapToGrid="0" snapToObjects="1" showGuides="1">
      <p:cViewPr varScale="1">
        <p:scale>
          <a:sx n="63" d="100"/>
          <a:sy n="63" d="100"/>
        </p:scale>
        <p:origin x="168" y="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86-7743-A8E3-CB06C727B3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86-7743-A8E3-CB06C727B3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86-7743-A8E3-CB06C727B3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AE5-BC47-8800-5A9F6026E15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AE5-BC47-8800-5A9F6026E152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AE5-BC47-8800-5A9F6026E152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AE5-BC47-8800-5A9F6026E15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E5-BC47-8800-5A9F6026E1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4B-6C47-972A-B110C8D37BE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4B-6C47-972A-B110C8D37BE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Inter Medium" panose="020B05020300000000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4B-6C47-972A-B110C8D37B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5875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98E-CD47-A703-74F3E808FEB0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98E-CD47-A703-74F3E808FEB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98E-CD47-A703-74F3E808FEB0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98E-CD47-A703-74F3E808FEB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8E-CD47-A703-74F3E808FE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8C3969-9E63-A345-BB21-C4F80F17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AFF04-979D-ED46-A90F-3C0B9D5964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77756-703A-4C45-96D0-2261A4FADC57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A9E3F-2800-654D-A508-43B1B8C345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DB950-E412-6D41-986A-A4F7198885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AD6D8-DF40-6D42-973A-CD331A9D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097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8.jpeg>
</file>

<file path=ppt/media/image19.jp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A7845-6E42-A54B-BDCA-C3518250E7BF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41982-9C9C-C141-8575-EDABC034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62B305F-E454-6A49-BE5A-20AC4E248E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2355" y="5837238"/>
            <a:ext cx="8854531" cy="400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Subantraštė</a:t>
            </a:r>
            <a:endParaRPr lang="en-US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1952625"/>
            <a:ext cx="8854531" cy="353452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3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Dvi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83568EC-B77A-0E4D-9628-B5B410A3918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394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342900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2774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-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3428998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36036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kstas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E84176-04FD-7E44-80FE-534E00AD68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A2479587-0613-014A-907C-7A6BD40A2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0FAD5EC6-4199-5C46-B4E6-5A8F477342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63654EC9-44A8-5048-83C2-2359A000B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87ED44B0-B49B-2E43-9448-B9CA2D9A13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7530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747910-06FD-4846-B37B-91A91EE5B3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719F9151-DC16-CE4F-9309-39250B29EA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C502A480-02A7-4745-AB98-DBF6178125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9DD59F3E-D979-E24A-8E0A-3B87A2DA64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8037D3B-F9E1-394A-A1A9-880049C2F5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1770696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kut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2909230"/>
            <a:ext cx="8854531" cy="3534526"/>
          </a:xfrm>
          <a:prstGeom prst="rect">
            <a:avLst/>
          </a:prstGeo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Q&amp;A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57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968082D-F45E-1B49-9FC3-AAC24B3207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6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90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11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18BB3B5-113D-8548-9F2F-322C167FD2BE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55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921" y="424809"/>
            <a:ext cx="862883" cy="983770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46D6B95C-B687-614F-8DA6-5031F96661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13221" y="1960510"/>
            <a:ext cx="6975279" cy="4276777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10000"/>
              </a:lnSpc>
              <a:spcBef>
                <a:spcPts val="1200"/>
              </a:spcBef>
              <a:buClr>
                <a:srgbClr val="FFFF00"/>
              </a:buClr>
              <a:buFont typeface="+mj-lt"/>
              <a:buAutoNum type="arabicPeriod"/>
              <a:defRPr sz="2000" b="0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5D01418-F6D6-EA49-BF7F-FFFFA2FDDC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13221" y="600737"/>
            <a:ext cx="8037512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Turinys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68C0BA-DBA4-9E4F-97DF-579214DE10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46472" y="0"/>
            <a:ext cx="190500" cy="68580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D862C0A-2BED-074B-8AF0-3A7D2789C0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-1604416" y="3603891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F8862B-96D5-3A40-B92F-BAC6CDE874C0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29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731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86F870C-64A2-4745-A31D-1B11AEC206B2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38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B5F1E7A3-042D-1A41-A4EE-C4B741F2F9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393B77B-8341-1C44-8B13-EC418665B4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7791077-CFD2-474A-ADBD-B95943A919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9565FE-3CF5-C940-8534-EF27E7FE6B39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3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960C207-DFB8-7C44-BEFE-3C8BB4B229DC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87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1562306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332211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989932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899158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4197057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911777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4F772-2275-974B-AA4E-C0D2280B6421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CDE41A-C15A-8C4B-A12D-1A07B994E01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983733450"/>
              </p:ext>
            </p:extLst>
          </p:nvPr>
        </p:nvGraphicFramePr>
        <p:xfrm>
          <a:off x="988701" y="2767449"/>
          <a:ext cx="5988569" cy="3899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E189536-B994-8B44-9AD6-1E9B3000F88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81667176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310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Vienas skaiči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0052" y="0"/>
            <a:ext cx="381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4D699B-062F-E34A-B8AF-6AF33D54CB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119640" t="58032" r="-170830" b="390"/>
          <a:stretch/>
        </p:blipFill>
        <p:spPr>
          <a:xfrm rot="5400000">
            <a:off x="1351336" y="52466"/>
            <a:ext cx="148773" cy="2851446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67098" y="3668711"/>
            <a:ext cx="622249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E61C04-401B-A548-95BE-432EEC7539D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3481" y="1329925"/>
            <a:ext cx="1104900" cy="25400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3BDE46-B3FD-934A-954D-8ED9ABBD06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3ABD1B-A1CE-B243-B0AE-AFA3DF058648}"/>
              </a:ext>
            </a:extLst>
          </p:cNvPr>
          <p:cNvSpPr txBox="1"/>
          <p:nvPr userDrawn="1"/>
        </p:nvSpPr>
        <p:spPr>
          <a:xfrm>
            <a:off x="3467098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F0045096-48AE-2F45-81DE-246F7A97B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2828658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6479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22D502-64E2-DE49-8A59-1D3013B76A6E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EE4845D-B78D-4A46-9763-62D727630EA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37979793"/>
              </p:ext>
            </p:extLst>
          </p:nvPr>
        </p:nvGraphicFramePr>
        <p:xfrm>
          <a:off x="988701" y="2763075"/>
          <a:ext cx="5995285" cy="3903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0CB8A1-1010-EC4F-B6C5-EFB7467F76E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45475880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810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A4775A3-EB07-A141-A562-5216ADEA360A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DCF25F-588F-FA48-A5FB-9F332A23BAD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31052889"/>
              </p:ext>
            </p:extLst>
          </p:nvPr>
        </p:nvGraphicFramePr>
        <p:xfrm>
          <a:off x="947737" y="2736570"/>
          <a:ext cx="10077314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463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72183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32166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247502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0871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5245F59-08C9-D44E-AAB0-68B4A977944C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D29DF7-224A-0946-B65F-B6854B3ABD9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36463211"/>
              </p:ext>
            </p:extLst>
          </p:nvPr>
        </p:nvGraphicFramePr>
        <p:xfrm>
          <a:off x="947737" y="2736570"/>
          <a:ext cx="10279789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8366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69280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25634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456509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Inter" panose="020B05020300000000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7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Du skaičia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55EE49-EA86-604D-B79E-1835648D4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254768" t="1" r="-836988" b="29251"/>
          <a:stretch/>
        </p:blipFill>
        <p:spPr>
          <a:xfrm rot="5400000">
            <a:off x="2198923" y="-847734"/>
            <a:ext cx="454047" cy="48518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32844" y="0"/>
            <a:ext cx="381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8C8245-A0B5-4343-A773-99B1AC5A1C1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78535" y="1329925"/>
            <a:ext cx="1104900" cy="254000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7810" y="3668711"/>
            <a:ext cx="436113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0FA2AC1-A86F-6246-9CF6-463924E7F5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500F5A-81CA-2F4B-BDD4-88D7FC1AE05F}"/>
              </a:ext>
            </a:extLst>
          </p:cNvPr>
          <p:cNvSpPr txBox="1"/>
          <p:nvPr userDrawn="1"/>
        </p:nvSpPr>
        <p:spPr>
          <a:xfrm>
            <a:off x="5477810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6224EDB-B787-DE4E-BE6F-8D8484097F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373722"/>
            <a:ext cx="4832844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6000" b="1" i="0">
                <a:ln w="19050">
                  <a:solidFill>
                    <a:schemeClr val="bg1"/>
                  </a:solidFill>
                </a:ln>
                <a:noFill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744837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7DEC24-8D93-6D48-A79C-7BDDFFA2B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13890" y="0"/>
            <a:ext cx="38100" cy="685800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015AA5-A63A-AA42-ACD1-300F08FBD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-1" r="9663" b="-12809"/>
          <a:stretch/>
        </p:blipFill>
        <p:spPr>
          <a:xfrm>
            <a:off x="0" y="1356723"/>
            <a:ext cx="11013890" cy="214901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10A3938-1C5A-734A-9AEB-AA2A81156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14565" y="696317"/>
            <a:ext cx="590984" cy="31847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EE7EFB9-58EC-4E46-B135-D34F2910C58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4249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028207-03C6-EB4F-8087-70DFE414C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14563" y="696316"/>
            <a:ext cx="590985" cy="318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B3520C-4886-5844-B632-0EFDEEFA0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10097" y="0"/>
            <a:ext cx="381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BDCAF9-A99D-AB48-B61A-DEA4A9FF6C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9625" b="-49952"/>
          <a:stretch/>
        </p:blipFill>
        <p:spPr>
          <a:xfrm>
            <a:off x="0" y="1356709"/>
            <a:ext cx="11018622" cy="2856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1705FAF-CC62-BB49-B817-BC45A057FA0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57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rgbClr val="FFFF00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C3A560-9403-BC49-A5F7-C015081D1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36B143-6BE1-0541-83D6-F872266723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044" y="696317"/>
            <a:ext cx="590984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81F693-50CC-E74A-92F2-28556691589B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28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6F165C-7173-9B41-9B41-5FC5C0B7D5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47D6DC-D91B-A144-80BE-9E55BF0FD1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222" y="696316"/>
            <a:ext cx="590985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D405FBB-9895-7146-BF23-12D1784B464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462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Dvi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EC282FF-8A8E-4743-8FE6-0CBA9BBA69B5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Arial" panose="020B0604020202020204" pitchFamily="34" charset="0"/>
              <a:ea typeface="Inter Semi Bold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37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040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4" r:id="rId3"/>
    <p:sldLayoutId id="2147483715" r:id="rId4"/>
    <p:sldLayoutId id="2147483716" r:id="rId5"/>
    <p:sldLayoutId id="2147483723" r:id="rId6"/>
    <p:sldLayoutId id="2147483737" r:id="rId7"/>
    <p:sldLayoutId id="2147483738" r:id="rId8"/>
    <p:sldLayoutId id="2147483717" r:id="rId9"/>
    <p:sldLayoutId id="2147483718" r:id="rId10"/>
    <p:sldLayoutId id="2147483719" r:id="rId11"/>
    <p:sldLayoutId id="2147483720" r:id="rId12"/>
    <p:sldLayoutId id="2147483677" r:id="rId13"/>
    <p:sldLayoutId id="2147483739" r:id="rId14"/>
    <p:sldLayoutId id="214748374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55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42" r:id="rId7"/>
    <p:sldLayoutId id="2147483732" r:id="rId8"/>
    <p:sldLayoutId id="2147483731" r:id="rId9"/>
    <p:sldLayoutId id="2147483733" r:id="rId10"/>
    <p:sldLayoutId id="2147483734" r:id="rId11"/>
    <p:sldLayoutId id="2147483735" r:id="rId12"/>
    <p:sldLayoutId id="214748373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67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30BD58-9736-4453-AB65-94570C1C16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Darbą atliko: Žygimantas Marma EMEI-2 </a:t>
            </a:r>
            <a:r>
              <a:rPr lang="lt-LT" dirty="0" err="1"/>
              <a:t>gr</a:t>
            </a:r>
            <a:r>
              <a:rPr lang="lt-LT" dirty="0"/>
              <a:t>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30909-92B3-47BF-BA3E-E881976538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ESA’s Swarm satellites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664CE-BBC5-407D-AA85-32B043D6A2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lt-LT" dirty="0"/>
              <a:t>UŽ KIEKVIENOS TECHNOLOGIJOS - ŽMOGUS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548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,,</a:t>
            </a:r>
            <a:r>
              <a:rPr lang="en-US" dirty="0" err="1"/>
              <a:t>Nanoavionics</a:t>
            </a:r>
            <a:r>
              <a:rPr lang="en-US" dirty="0"/>
              <a:t>”</a:t>
            </a:r>
            <a:r>
              <a:rPr lang="lt-LT" dirty="0"/>
              <a:t> įmonės praktikos</a:t>
            </a:r>
          </a:p>
        </p:txBody>
      </p:sp>
      <p:pic>
        <p:nvPicPr>
          <p:cNvPr id="3" name="Picture 6" descr="Falcon 9 Takes Left Turn at Equator for NASA | CosmoQuest">
            <a:extLst>
              <a:ext uri="{FF2B5EF4-FFF2-40B4-BE49-F238E27FC236}">
                <a16:creationId xmlns:a16="http://schemas.microsoft.com/office/drawing/2014/main" id="{230BA42E-9985-EBE4-88D4-4E5D00F16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341" y="2279561"/>
            <a:ext cx="6867659" cy="4578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62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Aparatūriniai sprendimai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791703" cy="99503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Modulinė architektūra (</a:t>
            </a:r>
            <a:r>
              <a:rPr lang="lt-LT" sz="2000" b="0" dirty="0" err="1"/>
              <a:t>subistemos</a:t>
            </a:r>
            <a:r>
              <a:rPr lang="lt-LT" sz="2000" b="0" dirty="0"/>
              <a:t>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Atminties prietaisų sprendimai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FPGA naudojimas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A10EFE9-90B3-55F2-0962-FF716819F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41" y="3429000"/>
            <a:ext cx="5926177" cy="2488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SD Card vs. Radioactivity | Data Loss? - YouTube">
            <a:extLst>
              <a:ext uri="{FF2B5EF4-FFF2-40B4-BE49-F238E27FC236}">
                <a16:creationId xmlns:a16="http://schemas.microsoft.com/office/drawing/2014/main" id="{5905D844-F2E2-9C0F-21F3-8280D15AE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589" y="3433944"/>
            <a:ext cx="4778062" cy="248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1928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Išvados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9102" y="1606494"/>
            <a:ext cx="10603850" cy="390566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1.	Darbe apžvelgti palydovų kūrimo specifika ir dažniausiai pasitaikantys iššūkiai, siekiant užtikrinti sistemos patikimumą ir sėkmingai atlikti misiją.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2.	Išanalizuota, kad mažieji palydovai yra labiau nepatikimi, nes trumpesnis jų kūrimo ir testavimo laikas bei komponentams naudojami standartiniai elektronikos komponentai.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3.	Detaliai išanalizuoti palydovams atliekami testai: šiluminio vakuumo, radiacijos ir vibracijų. Aprašyta ir jų nauda ir atlikimo sąlygos.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4.	Pateiktos palydovus kuriančios įmonės pavyzdžiu paremtos strategijos patikimumui gerinti tiek </a:t>
            </a:r>
            <a:r>
              <a:rPr lang="lt-LT" b="0" dirty="0" err="1"/>
              <a:t>aparatūriškai</a:t>
            </a:r>
            <a:r>
              <a:rPr lang="lt-LT" b="0" dirty="0"/>
              <a:t> tiek programinės įrangos būdu.</a:t>
            </a:r>
          </a:p>
        </p:txBody>
      </p:sp>
    </p:spTree>
    <p:extLst>
      <p:ext uri="{BB962C8B-B14F-4D97-AF65-F5344CB8AC3E}">
        <p14:creationId xmlns:p14="http://schemas.microsoft.com/office/powerpoint/2010/main" val="1400602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85B3EA-6800-F198-91B2-B228B8C9A7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sz="6000" dirty="0"/>
              <a:t>Ačiū už dėmesį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15A5C-F222-70BC-CE09-C91DE0A51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5741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F7608-D836-9C3F-CB46-EF4B9E14CF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Įvadas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06F5C-5881-8ED6-A73F-DCEC115061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645" y="1841326"/>
            <a:ext cx="9830290" cy="329823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Magnetins laukas kinta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Tai unikali matavimo sistema palyfovuose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/>
              <a:t>zzzzz</a:t>
            </a:r>
          </a:p>
        </p:txBody>
      </p:sp>
    </p:spTree>
    <p:extLst>
      <p:ext uri="{BB962C8B-B14F-4D97-AF65-F5344CB8AC3E}">
        <p14:creationId xmlns:p14="http://schemas.microsoft.com/office/powerpoint/2010/main" val="352763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EF7822-1ACD-74BC-A253-B166F13F79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>
                <a:solidFill>
                  <a:srgbClr val="FF0000"/>
                </a:solidFill>
              </a:rPr>
              <a:t>Įvadas</a:t>
            </a:r>
          </a:p>
          <a:p>
            <a:r>
              <a:rPr lang="lt-LT" dirty="0">
                <a:solidFill>
                  <a:srgbClr val="FF0000"/>
                </a:solidFill>
              </a:rPr>
              <a:t>Kas yra kosmoso palydovai</a:t>
            </a:r>
          </a:p>
          <a:p>
            <a:r>
              <a:rPr lang="lt-LT" dirty="0">
                <a:solidFill>
                  <a:srgbClr val="FF0000"/>
                </a:solidFill>
              </a:rPr>
              <a:t>Palydovų patikimumas</a:t>
            </a:r>
          </a:p>
          <a:p>
            <a:r>
              <a:rPr lang="lt-LT" dirty="0">
                <a:solidFill>
                  <a:srgbClr val="FF0000"/>
                </a:solidFill>
              </a:rPr>
              <a:t>Palydovų testavimas</a:t>
            </a:r>
          </a:p>
          <a:p>
            <a:r>
              <a:rPr lang="lt-LT" dirty="0">
                <a:solidFill>
                  <a:srgbClr val="FF0000"/>
                </a:solidFill>
              </a:rPr>
              <a:t>,,</a:t>
            </a:r>
            <a:r>
              <a:rPr lang="lt-LT" dirty="0" err="1">
                <a:solidFill>
                  <a:srgbClr val="FF0000"/>
                </a:solidFill>
              </a:rPr>
              <a:t>Nanoavionics</a:t>
            </a:r>
            <a:r>
              <a:rPr lang="lt-LT" dirty="0">
                <a:solidFill>
                  <a:srgbClr val="FF0000"/>
                </a:solidFill>
              </a:rPr>
              <a:t>“ taikomos praktikos</a:t>
            </a:r>
          </a:p>
          <a:p>
            <a:r>
              <a:rPr lang="lt-LT" dirty="0">
                <a:solidFill>
                  <a:srgbClr val="FF0000"/>
                </a:solidFill>
              </a:rPr>
              <a:t>Aparatūriniai (angl. </a:t>
            </a:r>
            <a:r>
              <a:rPr lang="lt-LT" dirty="0" err="1">
                <a:solidFill>
                  <a:srgbClr val="FF0000"/>
                </a:solidFill>
              </a:rPr>
              <a:t>hardware</a:t>
            </a:r>
            <a:r>
              <a:rPr lang="lt-LT" dirty="0">
                <a:solidFill>
                  <a:srgbClr val="FF0000"/>
                </a:solidFill>
              </a:rPr>
              <a:t>) sprendimai </a:t>
            </a:r>
          </a:p>
          <a:p>
            <a:r>
              <a:rPr lang="lt-LT" dirty="0">
                <a:solidFill>
                  <a:srgbClr val="FF0000"/>
                </a:solidFill>
              </a:rPr>
              <a:t>Programinės įrangos (angl. </a:t>
            </a:r>
            <a:r>
              <a:rPr lang="lt-LT" dirty="0" err="1">
                <a:solidFill>
                  <a:srgbClr val="FF0000"/>
                </a:solidFill>
              </a:rPr>
              <a:t>software</a:t>
            </a:r>
            <a:r>
              <a:rPr lang="lt-LT" dirty="0"/>
              <a:t>) sprendimai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B9E5C-2E9E-629A-439A-72938D8FEB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Turinys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8F785-84E3-E1DA-8D42-2768498D76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1894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World's First Artificial Satellite">
            <a:extLst>
              <a:ext uri="{FF2B5EF4-FFF2-40B4-BE49-F238E27FC236}">
                <a16:creationId xmlns:a16="http://schemas.microsoft.com/office/drawing/2014/main" id="{2C67AD83-CEF6-3F76-5E4C-BBEF8C2727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7" b="4600"/>
          <a:stretch/>
        </p:blipFill>
        <p:spPr bwMode="auto">
          <a:xfrm>
            <a:off x="2810104" y="1594730"/>
            <a:ext cx="9356922" cy="52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84DCE6-E262-1230-7871-6B4883A5CE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Misijų tipai</a:t>
            </a:r>
          </a:p>
          <a:p>
            <a:endParaRPr lang="lt-L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A0A483-58AE-21C1-A147-63D60ACCC7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430" y="1753643"/>
            <a:ext cx="6236839" cy="304029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Žemės stebėjimas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Duomenų perdavimas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2800" dirty="0"/>
              <a:t>Naujų technologijų testavimas /  mokslinio pobūdžio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lt-L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7D9BB-9CB2-FE7F-E029-419AD36DF98D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0885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233870-7BC0-7362-1E76-46246CEADC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Magsat (aka </a:t>
            </a:r>
            <a:r>
              <a:rPr lang="en-GB" b="1" dirty="0"/>
              <a:t>Explorer 61</a:t>
            </a:r>
            <a:r>
              <a:rPr lang="lt-LT" b="1" dirty="0"/>
              <a:t>)</a:t>
            </a:r>
            <a:endParaRPr lang="en-GB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0A9CE-EF62-E008-1944-2708EED942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6841" y="1627573"/>
            <a:ext cx="5677931" cy="5341398"/>
          </a:xfrm>
        </p:spPr>
        <p:txBody>
          <a:bodyPr/>
          <a:lstStyle/>
          <a:p>
            <a:r>
              <a:rPr lang="en-US" dirty="0"/>
              <a:t>Mission duration</a:t>
            </a:r>
            <a:r>
              <a:rPr lang="lt-LT" dirty="0"/>
              <a:t> - </a:t>
            </a:r>
            <a:r>
              <a:rPr lang="en-US" dirty="0"/>
              <a:t>7.5 months (achieved)</a:t>
            </a:r>
            <a:endParaRPr lang="lt-LT" dirty="0"/>
          </a:p>
          <a:p>
            <a:r>
              <a:rPr lang="lt-LT" dirty="0"/>
              <a:t>Kaip perduodami per toki atstuma magnetometro duomenys???</a:t>
            </a:r>
          </a:p>
          <a:p>
            <a:r>
              <a:rPr lang="lt-LT" dirty="0"/>
              <a:t>Rankos ilgis 6m</a:t>
            </a:r>
          </a:p>
          <a:p>
            <a:r>
              <a:rPr lang="lt-LT" dirty="0"/>
              <a:t>1979 m.</a:t>
            </a:r>
          </a:p>
          <a:p>
            <a:endParaRPr lang="lt-LT" dirty="0"/>
          </a:p>
          <a:p>
            <a:r>
              <a:rPr lang="en-US" dirty="0" err="1"/>
              <a:t>Magsat</a:t>
            </a:r>
            <a:r>
              <a:rPr lang="en-US" dirty="0"/>
              <a:t> spacecraft utilized two RCA 1802 microprocessors running at a 2-MHz clock speed in a redundant setup. A stored memory of 2.8 kilobytes in PROMs with 1 kilobytes of random-access memory (RAM) provided the program and working space for the microprocessor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52AFF-6BEA-31D9-9321-473591D04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751" y="1748895"/>
            <a:ext cx="6340396" cy="393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03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41B63-5165-CC70-ACF7-C4213AF89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29"/>
            <a:ext cx="10298097" cy="6854671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ESA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6339" y="1641764"/>
            <a:ext cx="8978606" cy="101265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Kas yra ir kokios pagrindinės veiklos sritys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4ADE6AA-E2DA-99A0-DE14-EBD535625A50}"/>
              </a:ext>
            </a:extLst>
          </p:cNvPr>
          <p:cNvSpPr txBox="1">
            <a:spLocks/>
          </p:cNvSpPr>
          <p:nvPr/>
        </p:nvSpPr>
        <p:spPr>
          <a:xfrm>
            <a:off x="456339" y="3335482"/>
            <a:ext cx="4868002" cy="27304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b="0" dirty="0"/>
              <a:t>Žymiausios misjos: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Vibracijų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Radiacijos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Šiluminio vakuumo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b="0" dirty="0">
                <a:solidFill>
                  <a:srgbClr val="FF0000"/>
                </a:solidFill>
              </a:rPr>
              <a:t>Modeliavimas/simuliacijos (HIL)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sz="1600" b="0" i="1" dirty="0">
                <a:solidFill>
                  <a:srgbClr val="FF0000"/>
                </a:solidFill>
              </a:rPr>
              <a:t>Standartiniai elektronikos (elektromagnetinio suderinamumo ir komunikacijos antenos testai</a:t>
            </a:r>
            <a:r>
              <a:rPr lang="lt-LT" sz="1600" b="0" i="1" dirty="0"/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BBA8F-A360-2C4F-2C1E-6E9FEB6C8E5E}"/>
              </a:ext>
            </a:extLst>
          </p:cNvPr>
          <p:cNvSpPr txBox="1"/>
          <p:nvPr/>
        </p:nvSpPr>
        <p:spPr>
          <a:xfrm>
            <a:off x="11477297" y="6299901"/>
            <a:ext cx="304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2200" b="1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40414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Swarm Sat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81CBFC1-8E86-EF10-217B-FE4F89D7F802}"/>
              </a:ext>
            </a:extLst>
          </p:cNvPr>
          <p:cNvSpPr txBox="1">
            <a:spLocks/>
          </p:cNvSpPr>
          <p:nvPr/>
        </p:nvSpPr>
        <p:spPr>
          <a:xfrm>
            <a:off x="405246" y="1609859"/>
            <a:ext cx="6108288" cy="160306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Skirtingos</a:t>
            </a:r>
          </a:p>
        </p:txBody>
      </p:sp>
      <p:pic>
        <p:nvPicPr>
          <p:cNvPr id="1026" name="Picture 2" descr="Artist's impression of the three Swarm satellite orbital configuration. Two fly initially at an altitude of 450 km while the third flies at 530 km. Each satellite consist of a solar-panel covered body from which a four-metre boom with the magnetic field measuring instruments extends out the rear. Copyright: ESA/AOES Medialab.">
            <a:extLst>
              <a:ext uri="{FF2B5EF4-FFF2-40B4-BE49-F238E27FC236}">
                <a16:creationId xmlns:a16="http://schemas.microsoft.com/office/drawing/2014/main" id="{0FA4E0B1-F2DD-DC98-18AA-B94AF9BF2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31" y="2804154"/>
            <a:ext cx="3762945" cy="405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516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Vibracijos testai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456339" y="1641763"/>
            <a:ext cx="5767816" cy="3990109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Visiems pagamintiems palydovams yra vykdomi sistemos lygio mechaniniai bandymai atliekant vibracijos bandymus.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Kaip vienas iš reikalavimų pavyzdžių yra natūralusis raketos virpėjimo dažnis (angl. </a:t>
            </a:r>
            <a:r>
              <a:rPr lang="lt-LT" b="0" i="1" dirty="0" err="1"/>
              <a:t>minimum</a:t>
            </a:r>
            <a:r>
              <a:rPr lang="lt-LT" b="0" i="1" dirty="0"/>
              <a:t> </a:t>
            </a:r>
            <a:r>
              <a:rPr lang="lt-LT" b="0" i="1" dirty="0" err="1"/>
              <a:t>first</a:t>
            </a:r>
            <a:r>
              <a:rPr lang="lt-LT" b="0" i="1" dirty="0"/>
              <a:t> </a:t>
            </a:r>
            <a:r>
              <a:rPr lang="lt-LT" b="0" i="1" dirty="0" err="1"/>
              <a:t>natural</a:t>
            </a:r>
            <a:r>
              <a:rPr lang="lt-LT" b="0" i="1" dirty="0"/>
              <a:t> </a:t>
            </a:r>
            <a:r>
              <a:rPr lang="lt-LT" b="0" i="1" dirty="0" err="1"/>
              <a:t>frequency</a:t>
            </a:r>
            <a:r>
              <a:rPr lang="lt-LT" b="0" dirty="0"/>
              <a:t>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0" dirty="0"/>
              <a:t>Detaliau vibracijos testai naudojami imituojant žemo dažnio virpesius, kuriuos sukelia raketa paleidimo metu.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21ECCC-41FC-61C0-222E-C1C4FB61E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898" y="1693718"/>
            <a:ext cx="5095875" cy="49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42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41ED2-32ED-3FBD-3714-A5B7C2499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Radiacijos ir šiluminio vakuumo testai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21F8870-B73B-27B6-5FF2-A04C8774E1AA}"/>
              </a:ext>
            </a:extLst>
          </p:cNvPr>
          <p:cNvSpPr txBox="1">
            <a:spLocks/>
          </p:cNvSpPr>
          <p:nvPr/>
        </p:nvSpPr>
        <p:spPr>
          <a:xfrm>
            <a:off x="72736" y="1735282"/>
            <a:ext cx="6993081" cy="4831774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Vieno įvykio efektai yra labai pavojingi gali sukelti bitų klaidas arba įrenginio užblokavimą (angl. </a:t>
            </a:r>
            <a:r>
              <a:rPr lang="lt-LT" sz="2000" b="0" dirty="0" err="1"/>
              <a:t>latch-up</a:t>
            </a:r>
            <a:r>
              <a:rPr lang="lt-LT" sz="2000" b="0" dirty="0"/>
              <a:t>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Mažieji palydovai dažniausiai yra surenkami iš </a:t>
            </a:r>
            <a:r>
              <a:rPr lang="lt-LT" sz="2000" dirty="0"/>
              <a:t>įprastų elektronikos</a:t>
            </a:r>
            <a:r>
              <a:rPr lang="lt-LT" sz="2000" b="0" dirty="0"/>
              <a:t> (angl. </a:t>
            </a:r>
            <a:r>
              <a:rPr lang="lt-LT" sz="2000" b="0" dirty="0" err="1"/>
              <a:t>comercial</a:t>
            </a:r>
            <a:r>
              <a:rPr lang="lt-LT" sz="2000" b="0" dirty="0"/>
              <a:t> </a:t>
            </a:r>
            <a:r>
              <a:rPr lang="lt-LT" sz="2000" b="0" dirty="0" err="1"/>
              <a:t>of</a:t>
            </a:r>
            <a:r>
              <a:rPr lang="lt-LT" sz="2000" b="0" dirty="0"/>
              <a:t> </a:t>
            </a:r>
            <a:r>
              <a:rPr lang="lt-LT" sz="2000" b="0" dirty="0" err="1"/>
              <a:t>the</a:t>
            </a:r>
            <a:r>
              <a:rPr lang="lt-LT" sz="2000" b="0" dirty="0"/>
              <a:t> </a:t>
            </a:r>
            <a:r>
              <a:rPr lang="lt-LT" sz="2000" b="0" dirty="0" err="1"/>
              <a:t>shefl</a:t>
            </a:r>
            <a:r>
              <a:rPr lang="lt-LT" sz="2000" b="0" dirty="0"/>
              <a:t> – COTS), </a:t>
            </a:r>
            <a:r>
              <a:rPr lang="lt-LT" sz="2000" dirty="0"/>
              <a:t>komponentų</a:t>
            </a:r>
            <a:r>
              <a:rPr lang="lt-LT" sz="2000" b="0" dirty="0"/>
              <a:t> (siekiant užtikrinti greitą gamybos procesą ir maža kainą), jie nėra išskirtinai atsparūs radiacijai.</a:t>
            </a:r>
          </a:p>
          <a:p>
            <a:pPr algn="just"/>
            <a:endParaRPr lang="lt-LT" sz="2000" b="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 err="1"/>
              <a:t>Tvacc</a:t>
            </a:r>
            <a:r>
              <a:rPr lang="lt-LT" sz="2000" b="0" dirty="0"/>
              <a:t> testai - patikrinti palydovo veikimą kosminėje aplinkoje kuri pasižymi </a:t>
            </a:r>
            <a:r>
              <a:rPr lang="lt-LT" sz="2000" dirty="0"/>
              <a:t>dideliais temperatūros svyravimais.</a:t>
            </a:r>
            <a:r>
              <a:rPr lang="lt-LT" sz="2000" b="0" dirty="0"/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sz="2000" b="0" dirty="0"/>
              <a:t>Kitas svarbus veiksnys kosmoso pramonėje yra dujų pasišalinimo procesas (angl. </a:t>
            </a:r>
            <a:r>
              <a:rPr lang="lt-LT" sz="2000" dirty="0" err="1"/>
              <a:t>outgassing</a:t>
            </a:r>
            <a:r>
              <a:rPr lang="lt-LT" sz="2000" b="0" dirty="0"/>
              <a:t>) </a:t>
            </a:r>
          </a:p>
          <a:p>
            <a:pPr algn="just"/>
            <a:endParaRPr lang="lt-LT" sz="2000" b="0" dirty="0"/>
          </a:p>
          <a:p>
            <a:pPr algn="just"/>
            <a:r>
              <a:rPr lang="lt-LT" sz="2000" b="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25678-B7DA-357F-1DBC-A7E42BC5D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054" y="1647541"/>
            <a:ext cx="4163817" cy="52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82946"/>
      </p:ext>
    </p:extLst>
  </p:cSld>
  <p:clrMapOvr>
    <a:masterClrMapping/>
  </p:clrMapOvr>
</p:sld>
</file>

<file path=ppt/theme/theme1.xml><?xml version="1.0" encoding="utf-8"?>
<a:theme xmlns:a="http://schemas.openxmlformats.org/drawingml/2006/main" name="TEKST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O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AGRAMA_LENTEL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401305528F941B7F919CF206008D5" ma:contentTypeVersion="2" ma:contentTypeDescription="Create a new document." ma:contentTypeScope="" ma:versionID="9973b19f01044293d410bb82258551ab">
  <xsd:schema xmlns:xsd="http://www.w3.org/2001/XMLSchema" xmlns:xs="http://www.w3.org/2001/XMLSchema" xmlns:p="http://schemas.microsoft.com/office/2006/metadata/properties" xmlns:ns2="ee097895-e7e0-4b56-9c0e-04651de527be" targetNamespace="http://schemas.microsoft.com/office/2006/metadata/properties" ma:root="true" ma:fieldsID="9580db55c14d557bfb1d1c5fdb00ef98" ns2:_="">
    <xsd:import namespace="ee097895-e7e0-4b56-9c0e-04651de527b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097895-e7e0-4b56-9c0e-04651de527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A91504-6B63-487F-B4E0-D2A59BC01A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097895-e7e0-4b56-9c0e-04651de527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1B4FF6-ECEF-4A47-8BF1-7E426D167504}">
  <ds:schemaRefs>
    <ds:schemaRef ds:uri="ee097895-e7e0-4b56-9c0e-04651de527be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CCE523A-E427-4152-AC03-E687966255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5951</TotalTime>
  <Words>424</Words>
  <Application>Microsoft Office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Aharoni</vt:lpstr>
      <vt:lpstr>Arial</vt:lpstr>
      <vt:lpstr>Calibri</vt:lpstr>
      <vt:lpstr>Inter Medium</vt:lpstr>
      <vt:lpstr>Inter Semi Bold</vt:lpstr>
      <vt:lpstr>TEKSTAS</vt:lpstr>
      <vt:lpstr>FOTO</vt:lpstr>
      <vt:lpstr>DIAGRAMA_LENTELĖ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Žygimantas Marma</cp:lastModifiedBy>
  <cp:revision>160</cp:revision>
  <dcterms:created xsi:type="dcterms:W3CDTF">2020-12-23T08:59:48Z</dcterms:created>
  <dcterms:modified xsi:type="dcterms:W3CDTF">2023-11-01T21:03:23Z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0x010100186401305528F941B7F919CF206008D5</vt:lpwstr>
  </property>
</Properties>
</file>

<file path=docProps/thumbnail.jpeg>
</file>